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73" r:id="rId5"/>
    <p:sldId id="272" r:id="rId6"/>
    <p:sldId id="271" r:id="rId7"/>
    <p:sldId id="256" r:id="rId8"/>
    <p:sldId id="258" r:id="rId9"/>
    <p:sldId id="261" r:id="rId10"/>
    <p:sldId id="266" r:id="rId11"/>
    <p:sldId id="268" r:id="rId12"/>
    <p:sldId id="269" r:id="rId13"/>
    <p:sldId id="275" r:id="rId14"/>
    <p:sldId id="276" r:id="rId15"/>
    <p:sldId id="274" r:id="rId16"/>
    <p:sldId id="2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29E9FE-CD8F-4B37-ADE6-B705E663A03E}" v="2" dt="2018-08-21T15:34:45.2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2BE108-8E3E-4CF6-82A5-D4A6DEEF36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545EC4-4CE7-4016-9CD9-F6ED6A05C54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B8696-0B94-4F9F-98B4-04B3491E2015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9FE48E6-ACCF-4681-8749-058AA089D9B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E2DE714-807D-4DD5-9C70-E613BDC592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BE7A60-9F6D-4FB2-B648-3E79E1E9C87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E4B3D5-4655-4665-A3AE-47AE9867AE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5D948-5B6B-4975-B036-4F7A57346E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5D948-5B6B-4975-B036-4F7A57346E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38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AD29490-772D-4F49-971E-D2486F35D5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08545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9189760-1BC4-41CB-A5B7-01B394057A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792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0292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079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62F26409-8E70-4E79-8574-8E43418FD3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24192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12165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4421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8BD1A16C-71A0-40F9-B1AF-03B7A6A1D6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269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0319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50319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836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5ED9FDE2-1542-42C7-AA58-A749F1A1F7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126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4730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17121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4730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17121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396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913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D5DEE-67FF-1541-B6EE-E04B359492DB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11919-C384-B548-8E0F-83BB185F8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98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0AD1F-CBA0-4AD1-A763-24E6DB1D1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PARENT AND PLAYER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302FF0-3526-4941-986E-19C66FE8A4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Preseason Chat on Gender Identity and Expression</a:t>
            </a:r>
          </a:p>
          <a:p>
            <a:r>
              <a:rPr lang="en-US" dirty="0">
                <a:solidFill>
                  <a:schemeClr val="accent1"/>
                </a:solidFill>
                <a:cs typeface="Calibri"/>
              </a:rPr>
              <a:t>Peewee and above</a:t>
            </a:r>
          </a:p>
        </p:txBody>
      </p:sp>
    </p:spTree>
    <p:extLst>
      <p:ext uri="{BB962C8B-B14F-4D97-AF65-F5344CB8AC3E}">
        <p14:creationId xmlns:p14="http://schemas.microsoft.com/office/powerpoint/2010/main" val="676997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1B6BD-CFFB-44F2-8FE2-724650046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/>
              <a:t>ACCOMMODATIONS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B0FCE-05B0-4D8D-BD35-1A0D15D92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CA"/>
              <a:t>Special arrangements are called “accommodations”.</a:t>
            </a:r>
            <a:r>
              <a:rPr lang="en-CA" b="1"/>
              <a:t> </a:t>
            </a:r>
            <a:r>
              <a:rPr lang="en-CA"/>
              <a:t>Accommodations create opportunities for people to do their job, participate in an activity or access a service they would not have been able to otherwise.  </a:t>
            </a:r>
            <a:endParaRPr lang="en-CA">
              <a:cs typeface="Calibri"/>
            </a:endParaRPr>
          </a:p>
          <a:p>
            <a:r>
              <a:rPr lang="en-CA"/>
              <a:t>A person who is deaf, for example, may require a sign language interpreter as an accommodation to help them do part of their job.</a:t>
            </a:r>
            <a:r>
              <a:rPr lang="en-CA" b="1"/>
              <a:t> </a:t>
            </a:r>
            <a:r>
              <a:rPr lang="en-CA"/>
              <a:t>In hockey, a person may have a need for extra privacy when changing before and after playing.</a:t>
            </a:r>
            <a:r>
              <a:rPr lang="en-CA" b="1"/>
              <a:t> </a:t>
            </a:r>
            <a:r>
              <a:rPr lang="en-CA"/>
              <a:t>This need may be related to gender identity, gender expression or to other</a:t>
            </a:r>
            <a:r>
              <a:rPr lang="en-CA">
                <a:solidFill>
                  <a:schemeClr val="accent1"/>
                </a:solidFill>
              </a:rPr>
              <a:t> </a:t>
            </a:r>
            <a:r>
              <a:rPr lang="en-CA"/>
              <a:t>areas considered under the Human Rights code such as disability or religion. </a:t>
            </a:r>
            <a:endParaRPr lang="en-CA">
              <a:cs typeface="Calibri"/>
            </a:endParaRPr>
          </a:p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9858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DEB48-AA3A-496F-9C07-CEC247C82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/>
              <a:t>ACCOMMODATIONS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D5BE3-6DEA-43F6-9AD1-5807090B1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/>
              <a:t>Players make a request to the Minor Hockey Association that they would like an accommodation within the Dressing Room Policy. </a:t>
            </a:r>
          </a:p>
          <a:p>
            <a:r>
              <a:rPr lang="en-CA"/>
              <a:t>Minor Hockey Association considers the request in confidence with the individual seeking the accommodation.</a:t>
            </a:r>
          </a:p>
          <a:p>
            <a:r>
              <a:rPr lang="en-CA"/>
              <a:t>There is a difference between a right and an accommodation.  A right is something provided in law and an accommodation is something that can be requested by a Player that is experiencing a barrier to participation.</a:t>
            </a:r>
          </a:p>
        </p:txBody>
      </p:sp>
    </p:spTree>
    <p:extLst>
      <p:ext uri="{BB962C8B-B14F-4D97-AF65-F5344CB8AC3E}">
        <p14:creationId xmlns:p14="http://schemas.microsoft.com/office/powerpoint/2010/main" val="2975746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80487-C0D9-44EE-8A65-48601C74E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/>
              <a:t>CONFIDENTIALITY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AA6D9-DED3-4C9B-A434-E2C1502DB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/>
              <a:t>Once the MHA receives a written request for a code-related accommodation, it is important to make the individual feel safe and comfortable. </a:t>
            </a:r>
          </a:p>
          <a:p>
            <a:r>
              <a:rPr lang="en-CA"/>
              <a:t>A Player making a request are entitled to a confidential time and space to discuss possible solutions, and</a:t>
            </a:r>
            <a:r>
              <a:rPr lang="en-CA" b="1"/>
              <a:t> </a:t>
            </a:r>
            <a:r>
              <a:rPr lang="en-CA"/>
              <a:t>that they may bring a friend or relative with them for support if they wish. </a:t>
            </a:r>
          </a:p>
          <a:p>
            <a:r>
              <a:rPr lang="en-CA"/>
              <a:t>Confidentiality means that sharing of information is done by the Player in all circumstances.  It is not your information to share even to the Player’s parents.</a:t>
            </a:r>
          </a:p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0470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BAAE6D-8E00-4092-BBBF-99EEF6261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QUESTIONS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185E1A-597A-4204-9004-53E486B343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0970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30693-BDB1-4F1D-83E0-1A27B0440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5E4CB-844B-47BC-9F0A-BA630EDA9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What is Gender Identity and 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Inclusiveness and Respect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Proper Language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Rights and Responsibilities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Accommodations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Confidentiality</a:t>
            </a:r>
          </a:p>
        </p:txBody>
      </p:sp>
    </p:spTree>
    <p:extLst>
      <p:ext uri="{BB962C8B-B14F-4D97-AF65-F5344CB8AC3E}">
        <p14:creationId xmlns:p14="http://schemas.microsoft.com/office/powerpoint/2010/main" val="3052866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4484E-CCFD-49C0-9224-442876FA0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INCLUSIVENESS &amp; RESPECT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FBEA6-7980-4FC8-A1C2-7AF10153E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781" y="1375355"/>
            <a:ext cx="11471563" cy="44862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OHF and Coronation Minor Hockey Association are </a:t>
            </a:r>
            <a:r>
              <a:rPr lang="en-US" dirty="0"/>
              <a:t>fully committed to inclusive programming for all participants.</a:t>
            </a:r>
          </a:p>
          <a:p>
            <a:r>
              <a:rPr lang="en-US" dirty="0"/>
              <a:t>We are fully committed to</a:t>
            </a:r>
            <a:r>
              <a:rPr lang="en-US" dirty="0">
                <a:solidFill>
                  <a:schemeClr val="accent1"/>
                </a:solidFill>
              </a:rPr>
              <a:t> </a:t>
            </a:r>
            <a:r>
              <a:rPr lang="en-US" dirty="0"/>
              <a:t>ensuring all of our participants respect the rights of each</a:t>
            </a:r>
            <a:r>
              <a:rPr lang="en-US" dirty="0">
                <a:solidFill>
                  <a:schemeClr val="accent1"/>
                </a:solidFill>
              </a:rPr>
              <a:t> </a:t>
            </a:r>
            <a:r>
              <a:rPr lang="en-US" dirty="0"/>
              <a:t>individual, and it is our responsibility as organizations to ensure a safe and fun environment for all participants.</a:t>
            </a:r>
            <a:endParaRPr lang="en-US" dirty="0">
              <a:cs typeface="Calibri"/>
            </a:endParaRPr>
          </a:p>
          <a:p>
            <a:r>
              <a:rPr lang="en-US" dirty="0"/>
              <a:t>We fully support and respect the human rights code and law of Ontario and Canada.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7513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D93924-F27D-452B-B990-29992D6A7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PROPER LANGUAGE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/>
              <a:t>Using the correct pronouns at someone’s request is a way of validating that we all have the right to live our truth, to share our truth, and to be granted safety, respect and dignity in doing so.</a:t>
            </a:r>
          </a:p>
          <a:p>
            <a:r>
              <a:rPr lang="en-US"/>
              <a:t>Referring to someone by the pronouns they’ve requested is a way to show someone respect for who they are.</a:t>
            </a:r>
          </a:p>
          <a:p>
            <a:r>
              <a:rPr lang="en-US"/>
              <a:t>Here is some examples of Non-binary</a:t>
            </a:r>
            <a:r>
              <a:rPr lang="en-US" sz="2800"/>
              <a:t> </a:t>
            </a:r>
            <a:r>
              <a:rPr lang="en-US"/>
              <a:t>( </a:t>
            </a:r>
            <a:r>
              <a:rPr lang="en-US" sz="2800"/>
              <a:t>gender neutral</a:t>
            </a:r>
            <a:r>
              <a:rPr lang="en-US"/>
              <a:t>)</a:t>
            </a:r>
            <a:r>
              <a:rPr lang="en-US" sz="2800"/>
              <a:t> </a:t>
            </a:r>
            <a:r>
              <a:rPr lang="en-US"/>
              <a:t>pronouns</a:t>
            </a:r>
            <a:r>
              <a:rPr lang="en-US">
                <a:cs typeface="Calibri"/>
              </a:rPr>
              <a:t>  that may be preferred:</a:t>
            </a:r>
            <a:endParaRPr lang="en-US" sz="2800">
              <a:cs typeface="Calibri"/>
            </a:endParaRPr>
          </a:p>
          <a:p>
            <a:pPr marL="0" indent="0" algn="ctr">
              <a:buNone/>
            </a:pPr>
            <a:r>
              <a:rPr lang="en-US" sz="2800" b="1">
                <a:solidFill>
                  <a:srgbClr val="FF0000"/>
                </a:solidFill>
              </a:rPr>
              <a:t>They            Them          Theirs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4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ACTIVITY TO COMPLETE WITH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r>
              <a:rPr lang="en-US">
                <a:solidFill>
                  <a:srgbClr val="C00000"/>
                </a:solidFill>
              </a:rPr>
              <a:t>My gender identity is: __________</a:t>
            </a:r>
          </a:p>
          <a:p>
            <a:r>
              <a:rPr lang="en-US">
                <a:solidFill>
                  <a:srgbClr val="C00000"/>
                </a:solidFill>
              </a:rPr>
              <a:t>I use the word(s): ______________ to describe my experience of attraction.</a:t>
            </a:r>
          </a:p>
          <a:p>
            <a:r>
              <a:rPr lang="en-US">
                <a:solidFill>
                  <a:srgbClr val="C00000"/>
                </a:solidFill>
              </a:rPr>
              <a:t>I express my gender in a: ______________way.</a:t>
            </a:r>
          </a:p>
          <a:p>
            <a:r>
              <a:rPr lang="en-US">
                <a:solidFill>
                  <a:srgbClr val="C00000"/>
                </a:solidFill>
              </a:rPr>
              <a:t>My assigned sex is: _______________.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4C6FA3-5DED-4CE4-AD02-633014D77BC2}"/>
              </a:ext>
            </a:extLst>
          </p:cNvPr>
          <p:cNvSpPr txBox="1"/>
          <p:nvPr/>
        </p:nvSpPr>
        <p:spPr>
          <a:xfrm>
            <a:off x="526210" y="1007852"/>
            <a:ext cx="11182709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You may want to think about how you would answer the following questions</a:t>
            </a:r>
            <a:endParaRPr lang="en-US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8237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E11630-81DF-4C99-A0F9-C4E93F9C9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RIGHTS &amp;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1149927"/>
            <a:ext cx="11651673" cy="471170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4900" dirty="0">
                <a:solidFill>
                  <a:srgbClr val="FF0000"/>
                </a:solidFill>
              </a:rPr>
              <a:t>Discrimination:</a:t>
            </a:r>
            <a:r>
              <a:rPr lang="en-US" sz="4900" dirty="0">
                <a:solidFill>
                  <a:srgbClr val="FF0000"/>
                </a:solidFill>
                <a:ea typeface="+mn-lt"/>
                <a:cs typeface="+mn-lt"/>
              </a:rPr>
              <a:t/>
            </a:r>
            <a:br>
              <a:rPr lang="en-US" sz="4900" dirty="0">
                <a:solidFill>
                  <a:srgbClr val="FF0000"/>
                </a:solidFill>
                <a:ea typeface="+mn-lt"/>
                <a:cs typeface="+mn-lt"/>
              </a:rPr>
            </a:br>
            <a:r>
              <a:rPr lang="en-US" b="1" dirty="0"/>
              <a:t>Is when a person experiences negative treatment or impact because of an actual or perceived connection to one of the 17 grounds that are protected under the Ontario Human Rights code.</a:t>
            </a:r>
            <a:endParaRPr lang="en-US" dirty="0">
              <a:cs typeface="Calibri"/>
            </a:endParaRPr>
          </a:p>
          <a:p>
            <a:r>
              <a:rPr lang="en-US" dirty="0"/>
              <a:t>first-hand or by association</a:t>
            </a:r>
            <a:endParaRPr lang="en-US" dirty="0">
              <a:cs typeface="Calibri"/>
            </a:endParaRPr>
          </a:p>
          <a:p>
            <a:r>
              <a:rPr lang="en-US" dirty="0"/>
              <a:t>failing to accommodate needs on basis of protected grounds</a:t>
            </a:r>
            <a:endParaRPr lang="en-US" dirty="0">
              <a:cs typeface="Calibri"/>
            </a:endParaRPr>
          </a:p>
          <a:p>
            <a:r>
              <a:rPr lang="en-US" dirty="0"/>
              <a:t>allowing discrimination to continue when those in positions of authority know or should know it exists</a:t>
            </a:r>
            <a:endParaRPr lang="en-US" dirty="0">
              <a:cs typeface="Calibri"/>
            </a:endParaRPr>
          </a:p>
          <a:p>
            <a:r>
              <a:rPr lang="en-US" dirty="0"/>
              <a:t>even if no one objects to the behavior or circumstance</a:t>
            </a:r>
            <a:endParaRPr lang="en-US" dirty="0">
              <a:cs typeface="Calibri"/>
            </a:endParaRPr>
          </a:p>
          <a:p>
            <a:r>
              <a:rPr lang="en-US" dirty="0"/>
              <a:t>direct and obvious or indirect and subtle</a:t>
            </a:r>
            <a:endParaRPr lang="en-US" dirty="0">
              <a:cs typeface="Calibri"/>
            </a:endParaRPr>
          </a:p>
          <a:p>
            <a:r>
              <a:rPr lang="en-US" dirty="0"/>
              <a:t>isolated events or entrenched in an organization’s culture &amp; policies</a:t>
            </a:r>
            <a:endParaRPr lang="en-US" dirty="0">
              <a:cs typeface="Calibri"/>
            </a:endParaRPr>
          </a:p>
          <a:p>
            <a:r>
              <a:rPr lang="en-US" dirty="0"/>
              <a:t>even if participation in the </a:t>
            </a:r>
            <a:r>
              <a:rPr lang="en-US" dirty="0" err="1"/>
              <a:t>behaviour</a:t>
            </a:r>
            <a:r>
              <a:rPr lang="en-US" dirty="0"/>
              <a:t> is widespread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96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>
                <a:ea typeface="+mj-lt"/>
                <a:cs typeface="+mj-lt"/>
              </a:rPr>
              <a:t>R</a:t>
            </a:r>
            <a:r>
              <a:rPr lang="en-US">
                <a:cs typeface="Calibri Light"/>
              </a:rPr>
              <a:t>IGHTS &amp; RESPONSIBILITIES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55" y="1163782"/>
            <a:ext cx="11499272" cy="4697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Dressing Room Policy states that players, parents/guardians and staff/volunteers </a:t>
            </a:r>
            <a:r>
              <a:rPr lang="en-US" b="1" dirty="0"/>
              <a:t>have the </a:t>
            </a:r>
            <a:r>
              <a:rPr lang="en-US" b="1" i="1" u="sng" dirty="0"/>
              <a:t>right</a:t>
            </a:r>
            <a:r>
              <a:rPr lang="en-US" b="1" dirty="0"/>
              <a:t> to</a:t>
            </a:r>
            <a:r>
              <a:rPr lang="mr-IN" b="1" dirty="0"/>
              <a:t>…</a:t>
            </a:r>
            <a:r>
              <a:rPr lang="en-CA" b="1" dirty="0"/>
              <a:t>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Respect &amp; equal treatment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Protection from discrimination/harassment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Define &amp; express gender identity without fear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 referred to by self-identified name/pronoun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Safely &amp; equitably access gender-segregated spaces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 accommodated for code-related needs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Privacy and confidentiality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18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>
                <a:ea typeface="+mj-lt"/>
                <a:cs typeface="+mj-lt"/>
              </a:rPr>
              <a:t>R</a:t>
            </a:r>
            <a:r>
              <a:rPr lang="en-US">
                <a:cs typeface="Calibri Light"/>
              </a:rPr>
              <a:t>IGHTS &amp; RESPONSIBILITIES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All staff/volunteers of the MHA have the </a:t>
            </a:r>
            <a:r>
              <a:rPr lang="en-US" b="1"/>
              <a:t>responsibility</a:t>
            </a:r>
            <a:r>
              <a:rPr lang="en-US"/>
              <a:t> to: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Treat all individuals respectfully and equitably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Ensure safe, equitable and inclusive environments and procedures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Protect the rights of individuals to define &amp; express their gender identity without fear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Refer to others by their self-identified name/pronoun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Ensure individuals are able to safely and equitably access gender-segregated spaces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Work together with players to accommodate code-related needs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Ensure players’ private information is kept confidential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25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ea typeface="+mj-lt"/>
                <a:cs typeface="+mj-lt"/>
              </a:rPr>
              <a:t>R</a:t>
            </a:r>
            <a:r>
              <a:rPr lang="en-US">
                <a:cs typeface="Calibri Light"/>
              </a:rPr>
              <a:t>IGHTS &amp; RESPONSIBILITIES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Players have the </a:t>
            </a:r>
            <a:r>
              <a:rPr lang="en-US" b="1"/>
              <a:t>responsibility</a:t>
            </a:r>
            <a:r>
              <a:rPr lang="en-US"/>
              <a:t> to: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Treat all others including other players, parents/guardians and staff and volunteers of the MHA with respect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Ask for assistance and support to the best of their ability from the MHA when experiencing discrimination or when requiring a related accommodation.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Work together with the MHA to find appropriate accommodations to meet code-related needs.</a:t>
            </a:r>
          </a:p>
        </p:txBody>
      </p:sp>
    </p:spTree>
    <p:extLst>
      <p:ext uri="{BB962C8B-B14F-4D97-AF65-F5344CB8AC3E}">
        <p14:creationId xmlns:p14="http://schemas.microsoft.com/office/powerpoint/2010/main" val="1976571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88437C82BCF54ABB5DD53C03128C42" ma:contentTypeVersion="2" ma:contentTypeDescription="Create a new document." ma:contentTypeScope="" ma:versionID="4d43c5a3e4a8ab6715959bba4275c594">
  <xsd:schema xmlns:xsd="http://www.w3.org/2001/XMLSchema" xmlns:xs="http://www.w3.org/2001/XMLSchema" xmlns:p="http://schemas.microsoft.com/office/2006/metadata/properties" xmlns:ns2="8dce76c3-2c08-465f-b330-1a3462cf42f6" targetNamespace="http://schemas.microsoft.com/office/2006/metadata/properties" ma:root="true" ma:fieldsID="7d6b984b0c4469256abb1b35fff153d9" ns2:_="">
    <xsd:import namespace="8dce76c3-2c08-465f-b330-1a3462cf42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ce76c3-2c08-465f-b330-1a3462cf42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4DE4C4-8BC5-4320-925E-3CDCAB97AD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C9BACF8-7519-4317-82ED-1FDF64D49DA6}">
  <ds:schemaRefs>
    <ds:schemaRef ds:uri="http://purl.org/dc/terms/"/>
    <ds:schemaRef ds:uri="http://purl.org/dc/elements/1.1/"/>
    <ds:schemaRef ds:uri="http://schemas.openxmlformats.org/package/2006/metadata/core-properties"/>
    <ds:schemaRef ds:uri="8dce76c3-2c08-465f-b330-1a3462cf42f6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445B42D-E890-4428-B985-59161AD3CC05}">
  <ds:schemaRefs>
    <ds:schemaRef ds:uri="8dce76c3-2c08-465f-b330-1a3462cf42f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535</Words>
  <Application>Microsoft Office PowerPoint</Application>
  <PresentationFormat>Widescreen</PresentationFormat>
  <Paragraphs>71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Mangal</vt:lpstr>
      <vt:lpstr>Office Theme</vt:lpstr>
      <vt:lpstr>PARENT AND PLAYER</vt:lpstr>
      <vt:lpstr>AGENDA</vt:lpstr>
      <vt:lpstr>INCLUSIVENESS &amp; RESPECT</vt:lpstr>
      <vt:lpstr>PROPER LANGUAGE</vt:lpstr>
      <vt:lpstr>ACTIVITY TO COMPLETE WITH TEAM</vt:lpstr>
      <vt:lpstr>RIGHTS &amp; RESPONSIBILITIES</vt:lpstr>
      <vt:lpstr>RIGHTS &amp; RESPONSIBILITIES</vt:lpstr>
      <vt:lpstr>RIGHTS &amp; RESPONSIBILITIES</vt:lpstr>
      <vt:lpstr>RIGHTS &amp; RESPONSIBILITIES</vt:lpstr>
      <vt:lpstr>ACCOMMODATIONS</vt:lpstr>
      <vt:lpstr>ACCOMMODATIONS</vt:lpstr>
      <vt:lpstr>CONFIDENTIALITY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Discussing Anti-Discrimination related to Gender Identity &amp; Gender Expression</dc:title>
  <dc:creator>Sue Campbell</dc:creator>
  <cp:lastModifiedBy>Jamie Nunn [Staff]</cp:lastModifiedBy>
  <cp:revision>6</cp:revision>
  <dcterms:modified xsi:type="dcterms:W3CDTF">2018-11-12T02:23:34Z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0x0101001E88437C82BCF54ABB5DD53C03128C42</vt:lpwstr>
  </property>
</Properties>
</file>